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5"/>
  </p:notesMasterIdLst>
  <p:sldIdLst>
    <p:sldId id="256" r:id="rId2"/>
    <p:sldId id="257" r:id="rId3"/>
    <p:sldId id="292" r:id="rId4"/>
    <p:sldId id="338" r:id="rId5"/>
    <p:sldId id="347" r:id="rId6"/>
    <p:sldId id="339" r:id="rId7"/>
    <p:sldId id="340" r:id="rId8"/>
    <p:sldId id="384" r:id="rId9"/>
    <p:sldId id="356" r:id="rId10"/>
    <p:sldId id="385" r:id="rId11"/>
    <p:sldId id="383" r:id="rId12"/>
    <p:sldId id="382" r:id="rId13"/>
    <p:sldId id="38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97949" autoAdjust="0"/>
  </p:normalViewPr>
  <p:slideViewPr>
    <p:cSldViewPr snapToGrid="0">
      <p:cViewPr varScale="1">
        <p:scale>
          <a:sx n="82" d="100"/>
          <a:sy n="82" d="100"/>
        </p:scale>
        <p:origin x="470"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13/05/2018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‹N°›</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13/05/2018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13/05/2018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13/05/2018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13/05/2018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‹N°›</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a16="http://schemas.microsoft.com/office/drawing/2014/main"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B5AB0D94-BBF4-42E4-9A62-BA4B4896F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283" y="1730717"/>
            <a:ext cx="3845799" cy="4051300"/>
          </a:xfrm>
        </p:spPr>
      </p:pic>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a16="http://schemas.microsoft.com/office/drawing/2014/main" id="{3DF1740A-62D7-4634-A06C-68A06E30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sp>
        <p:nvSpPr>
          <p:cNvPr id="20" name="Flèche : droite 19">
            <a:extLst>
              <a:ext uri="{FF2B5EF4-FFF2-40B4-BE49-F238E27FC236}">
                <a16:creationId xmlns:a16="http://schemas.microsoft.com/office/drawing/2014/main" id="{90B6EA1A-4256-4323-9E2B-9E942F1B6837}"/>
              </a:ext>
            </a:extLst>
          </p:cNvPr>
          <p:cNvSpPr/>
          <p:nvPr/>
        </p:nvSpPr>
        <p:spPr>
          <a:xfrm>
            <a:off x="3225794" y="3352650"/>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a16="http://schemas.microsoft.com/office/drawing/2014/main"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12</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a16="http://schemas.microsoft.com/office/drawing/2014/main"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13</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a16="http://schemas.microsoft.com/office/drawing/2014/main" id="{D60A8CDC-87D2-4A7D-9E84-665063DC69A7}"/>
              </a:ext>
            </a:extLst>
          </p:cNvPr>
          <p:cNvSpPr>
            <a:spLocks noGrp="1"/>
          </p:cNvSpPr>
          <p:nvPr>
            <p:ph idx="1"/>
          </p:nvPr>
        </p:nvSpPr>
        <p:spPr>
          <a:xfrm>
            <a:off x="951722" y="1352939"/>
            <a:ext cx="10176526" cy="5169159"/>
          </a:xfrm>
        </p:spPr>
        <p:txBody>
          <a:bodyPr>
            <a:normAutofit fontScale="92500" lnSpcReduction="20000"/>
          </a:bodyPr>
          <a:lstStyle/>
          <a:p>
            <a:pPr marL="0" indent="0">
              <a:buNone/>
            </a:pPr>
            <a:r>
              <a:rPr lang="en-US" dirty="0"/>
              <a:t>Henri or Henry Carton de Wiart </a:t>
            </a:r>
            <a:r>
              <a:rPr lang="en-US" dirty="0">
                <a:highlight>
                  <a:srgbClr val="FFFF00"/>
                </a:highlight>
              </a:rPr>
              <a:t>(first name: Henry or Henri, name: Carton)</a:t>
            </a:r>
            <a:r>
              <a:rPr lang="en-US" dirty="0"/>
              <a:t> is a French-speaking Belgian writer and politician, </a:t>
            </a:r>
            <a:r>
              <a:rPr lang="en-US" dirty="0">
                <a:highlight>
                  <a:srgbClr val="FFFF00"/>
                </a:highlight>
              </a:rPr>
              <a:t>member of the Catholic Party or </a:t>
            </a:r>
            <a:r>
              <a:rPr lang="en-US" dirty="0" err="1">
                <a:highlight>
                  <a:srgbClr val="FFFF00"/>
                </a:highlight>
              </a:rPr>
              <a:t>cdH</a:t>
            </a:r>
            <a:r>
              <a:rPr lang="en-US" dirty="0">
                <a:highlight>
                  <a:srgbClr val="FFFF00"/>
                </a:highlight>
              </a:rPr>
              <a:t>.</a:t>
            </a:r>
            <a:r>
              <a:rPr lang="en-US" dirty="0"/>
              <a:t> He was born on January 31, 1869 in Brussels and died on May 6, 1951 in Uccle. He served as Prime Minister of Belgium from 20 November 1920 to 16 December 1921, replacing Leon Delacroix. His successor was Georges </a:t>
            </a:r>
            <a:r>
              <a:rPr lang="en-US" dirty="0" err="1"/>
              <a:t>Theunis</a:t>
            </a:r>
            <a:r>
              <a:rPr lang="en-US" dirty="0"/>
              <a:t>. </a:t>
            </a:r>
          </a:p>
          <a:p>
            <a:pPr marL="0" indent="0">
              <a:buNone/>
            </a:pPr>
            <a:r>
              <a:rPr lang="en-US" dirty="0"/>
              <a:t>He was a member of the House of Representatives (unknown period) and of the Royal Academy of French Language and Literature of Belgium (from August 9, 1920 to his death, where he was replaced by </a:t>
            </a:r>
            <a:r>
              <a:rPr lang="en-US" dirty="0" err="1"/>
              <a:t>Hislaire</a:t>
            </a:r>
            <a:r>
              <a:rPr lang="en-US" dirty="0"/>
              <a:t> </a:t>
            </a:r>
            <a:r>
              <a:rPr lang="en-US" dirty="0" err="1"/>
              <a:t>Duesberg</a:t>
            </a:r>
            <a:r>
              <a:rPr lang="en-US" dirty="0"/>
              <a:t>). His monarch was Albert I. He belonged to a coalition Catholic Party, PLP, POB. He lived in Rue de la </a:t>
            </a:r>
            <a:r>
              <a:rPr lang="en-US" dirty="0" err="1"/>
              <a:t>Loi</a:t>
            </a:r>
            <a:r>
              <a:rPr lang="en-US" dirty="0"/>
              <a:t> and his residence was "16". </a:t>
            </a:r>
          </a:p>
          <a:p>
            <a:pPr marL="0" indent="0">
              <a:buNone/>
            </a:pPr>
            <a:r>
              <a:rPr lang="en-US" dirty="0">
                <a:highlight>
                  <a:srgbClr val="FFFF00"/>
                </a:highlight>
              </a:rPr>
              <a:t>He had as predecessors </a:t>
            </a:r>
            <a:r>
              <a:rPr lang="en-US" dirty="0"/>
              <a:t>Albert </a:t>
            </a:r>
            <a:r>
              <a:rPr lang="en-US" dirty="0" err="1"/>
              <a:t>Lilar</a:t>
            </a:r>
            <a:r>
              <a:rPr lang="en-US" dirty="0"/>
              <a:t>, Hendrik Heyman, Henry Jaspar, Leon de </a:t>
            </a:r>
            <a:r>
              <a:rPr lang="en-US" dirty="0" err="1"/>
              <a:t>Lantsheere</a:t>
            </a:r>
            <a:r>
              <a:rPr lang="en-US" dirty="0"/>
              <a:t>, Leon Delacroix and Paul De Groote. </a:t>
            </a:r>
            <a:r>
              <a:rPr lang="en-US" dirty="0">
                <a:highlight>
                  <a:srgbClr val="FFFF00"/>
                </a:highlight>
              </a:rPr>
              <a:t>He had as successors </a:t>
            </a:r>
            <a:r>
              <a:rPr lang="en-US" dirty="0" err="1"/>
              <a:t>André_Dequae</a:t>
            </a:r>
            <a:r>
              <a:rPr lang="en-US" dirty="0"/>
              <a:t>, </a:t>
            </a:r>
            <a:r>
              <a:rPr lang="en-US" dirty="0" err="1"/>
              <a:t>Edmond_Rubbens</a:t>
            </a:r>
            <a:r>
              <a:rPr lang="en-US" dirty="0"/>
              <a:t>, </a:t>
            </a:r>
            <a:r>
              <a:rPr lang="en-US" dirty="0" err="1"/>
              <a:t>Emile_Vandervelde</a:t>
            </a:r>
            <a:r>
              <a:rPr lang="en-US" dirty="0"/>
              <a:t>, </a:t>
            </a:r>
            <a:r>
              <a:rPr lang="en-US" dirty="0" err="1"/>
              <a:t>Georges_Theunis</a:t>
            </a:r>
            <a:r>
              <a:rPr lang="en-US" dirty="0"/>
              <a:t>, </a:t>
            </a:r>
            <a:r>
              <a:rPr lang="en-US" dirty="0" err="1"/>
              <a:t>Ludovic_Moyersoen</a:t>
            </a:r>
            <a:r>
              <a:rPr lang="en-US" dirty="0"/>
              <a:t> and Paul_.</a:t>
            </a:r>
          </a:p>
          <a:p>
            <a:pPr marL="0" indent="0">
              <a:buNone/>
            </a:pPr>
            <a:r>
              <a:rPr lang="en-US" dirty="0">
                <a:highlight>
                  <a:srgbClr val="FFFF00"/>
                </a:highlight>
              </a:rPr>
              <a:t>He had some connection with </a:t>
            </a:r>
            <a:r>
              <a:rPr lang="en-US" dirty="0"/>
              <a:t>Liege, Leopold III, Marcel </a:t>
            </a:r>
            <a:r>
              <a:rPr lang="en-US" dirty="0" err="1"/>
              <a:t>Thiry</a:t>
            </a:r>
            <a:r>
              <a:rPr lang="en-US" dirty="0"/>
              <a:t>, the Walloon Movement, Prosper Chicken, the Royal Question, the Wehrmacht, with several legislatures of the House of Representatives, with Albert </a:t>
            </a:r>
            <a:r>
              <a:rPr lang="en-US" dirty="0" err="1"/>
              <a:t>Houtart</a:t>
            </a:r>
            <a:r>
              <a:rPr lang="en-US" dirty="0"/>
              <a:t>, Gaston </a:t>
            </a:r>
            <a:r>
              <a:rPr lang="en-US" dirty="0" err="1"/>
              <a:t>Eyskens</a:t>
            </a:r>
            <a:r>
              <a:rPr lang="en-US" dirty="0"/>
              <a:t>, Adolf </a:t>
            </a:r>
            <a:r>
              <a:rPr lang="en-US" dirty="0" err="1"/>
              <a:t>Daens</a:t>
            </a:r>
            <a:r>
              <a:rPr lang="en-US" dirty="0"/>
              <a:t>, Jean </a:t>
            </a:r>
            <a:r>
              <a:rPr lang="en-US" dirty="0" err="1"/>
              <a:t>Duvieusart</a:t>
            </a:r>
            <a:r>
              <a:rPr lang="en-US" dirty="0"/>
              <a:t>, Edmond Carton de Wiart, with the Collège Saint-Michel, the moral classes, the circle Leo XIII ...</a:t>
            </a:r>
          </a:p>
          <a:p>
            <a:pPr marL="0" indent="0">
              <a:buNone/>
            </a:pPr>
            <a:r>
              <a:rPr lang="en-US" dirty="0">
                <a:highlight>
                  <a:srgbClr val="FFFF00"/>
                </a:highlight>
              </a:rPr>
              <a:t>He is on the lists of </a:t>
            </a:r>
            <a:r>
              <a:rPr lang="en-US" dirty="0"/>
              <a:t>Belgian Prime Ministers, Ministers of Justice, Interior, State, Education in French-speaking Belgium. He is subject of the categories former deputy, minister of state, Belgian ministers of justice, the interior, count, member of the Royal Academy, former deputy, writer of the nineteenth and twentieth century, French writer. </a:t>
            </a:r>
            <a:r>
              <a:rPr lang="en-US" dirty="0">
                <a:highlight>
                  <a:srgbClr val="FFFF00"/>
                </a:highlight>
              </a:rPr>
              <a:t>He has written or collaborated on the following works: </a:t>
            </a:r>
            <a:r>
              <a:rPr lang="en-US" dirty="0"/>
              <a:t>(...)</a:t>
            </a:r>
            <a:endParaRPr lang="fr-FR" dirty="0"/>
          </a:p>
        </p:txBody>
      </p:sp>
    </p:spTree>
    <p:extLst>
      <p:ext uri="{BB962C8B-B14F-4D97-AF65-F5344CB8AC3E}">
        <p14:creationId xmlns:p14="http://schemas.microsoft.com/office/powerpoint/2010/main" val="2303093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5" name="Content Placeholder 4" descr="bacteria-106583_1280.jpg"/>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37679" r="-37679"/>
          <a:stretch>
            <a:fillRect/>
          </a:stretch>
        </p:blipFill>
        <p:spPr>
          <a:xfrm>
            <a:off x="-4741331" y="-254001"/>
            <a:ext cx="21793195" cy="8777111"/>
          </a:xfrm>
        </p:spPr>
      </p:pic>
      <p:sp>
        <p:nvSpPr>
          <p:cNvPr id="4" name="Slide Number Placeholder 3"/>
          <p:cNvSpPr>
            <a:spLocks noGrp="1"/>
          </p:cNvSpPr>
          <p:nvPr>
            <p:ph type="sldNum" sz="quarter" idx="12"/>
          </p:nvPr>
        </p:nvSpPr>
        <p:spPr/>
        <p:txBody>
          <a:bodyPr/>
          <a:lstStyle/>
          <a:p>
            <a:r>
              <a:rPr lang="fr-FR"/>
              <a:t>3</a:t>
            </a:r>
          </a:p>
        </p:txBody>
      </p:sp>
    </p:spTree>
    <p:extLst>
      <p:ext uri="{BB962C8B-B14F-4D97-AF65-F5344CB8AC3E}">
        <p14:creationId xmlns:p14="http://schemas.microsoft.com/office/powerpoint/2010/main" val="22124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25821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250859" y="1718608"/>
            <a:ext cx="3417915" cy="342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501107" y="1719003"/>
            <a:ext cx="3414561" cy="3419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387043" y="1727054"/>
            <a:ext cx="3417914" cy="3403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0924324" y="4719834"/>
            <a:ext cx="5434113" cy="821654"/>
          </a:xfrm>
        </p:spPr>
        <p:txBody>
          <a:bodyPr>
            <a:normAutofit/>
          </a:bodyPr>
          <a:lstStyle/>
          <a:p>
            <a:pPr algn="ctr"/>
            <a:r>
              <a:rPr lang="en-US" sz="800" dirty="0">
                <a:solidFill>
                  <a:schemeClr val="bg1">
                    <a:lumMod val="85000"/>
                  </a:schemeClr>
                </a:solidFill>
                <a:latin typeface="+mn-lt"/>
              </a:rPr>
              <a:t>Image: https://www.pinterest.co.uk/pin/365636063482240503/</a:t>
            </a:r>
            <a:endParaRPr lang="fr-FR" sz="800" dirty="0">
              <a:solidFill>
                <a:schemeClr val="bg1">
                  <a:lumMod val="85000"/>
                </a:schemeClr>
              </a:solidFill>
              <a:latin typeface="+mn-lt"/>
            </a:endParaRPr>
          </a:p>
        </p:txBody>
      </p:sp>
      <p:pic>
        <p:nvPicPr>
          <p:cNvPr id="9" name="Content Placeholder 8" descr="8060b969ac4e0e58adcbf0aad35356b4 (1).jpg"/>
          <p:cNvPicPr>
            <a:picLocks noGrp="1" noChangeAspect="1"/>
          </p:cNvPicPr>
          <p:nvPr>
            <p:ph idx="1"/>
          </p:nvPr>
        </p:nvPicPr>
        <p:blipFill>
          <a:blip r:embed="rId2">
            <a:extLst>
              <a:ext uri="{28A0092B-C50C-407E-A947-70E740481C1C}">
                <a14:useLocalDpi xmlns:a14="http://schemas.microsoft.com/office/drawing/2010/main" val="0"/>
              </a:ext>
            </a:extLst>
          </a:blip>
          <a:srcRect t="12477" b="12477"/>
          <a:stretch>
            <a:fillRect/>
          </a:stretch>
        </p:blipFill>
        <p:spPr>
          <a:xfrm>
            <a:off x="-116736" y="-78509"/>
            <a:ext cx="12364770" cy="6955183"/>
          </a:xfrm>
        </p:spPr>
      </p:pic>
    </p:spTree>
    <p:extLst>
      <p:ext uri="{BB962C8B-B14F-4D97-AF65-F5344CB8AC3E}">
        <p14:creationId xmlns:p14="http://schemas.microsoft.com/office/powerpoint/2010/main" val="213514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p>
        </p:txBody>
      </p:sp>
      <p:sp>
        <p:nvSpPr>
          <p:cNvPr id="4" name="Slide Number Placeholder 3"/>
          <p:cNvSpPr>
            <a:spLocks noGrp="1"/>
          </p:cNvSpPr>
          <p:nvPr>
            <p:ph type="sldNum" sz="quarter" idx="12"/>
          </p:nvPr>
        </p:nvSpPr>
        <p:spPr/>
        <p:txBody>
          <a:bodyPr/>
          <a:lstStyle/>
          <a:p>
            <a:r>
              <a:rPr lang="fr-FR"/>
              <a:t>6</a:t>
            </a: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14800" y="2111377"/>
            <a:ext cx="3959465" cy="4060823"/>
          </a:xfrm>
        </p:spPr>
      </p:pic>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347839" y="2408465"/>
            <a:ext cx="4730691" cy="2365347"/>
          </a:xfrm>
          <a:prstGeom prst="rect">
            <a:avLst/>
          </a:prstGeom>
        </p:spPr>
      </p:pic>
      <p:grpSp>
        <p:nvGrpSpPr>
          <p:cNvPr id="14" name="Group 13"/>
          <p:cNvGrpSpPr/>
          <p:nvPr/>
        </p:nvGrpSpPr>
        <p:grpSpPr>
          <a:xfrm>
            <a:off x="567765" y="1792944"/>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a16="http://schemas.microsoft.com/office/drawing/2014/main"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6613" y="1484195"/>
            <a:ext cx="7978774" cy="4971151"/>
          </a:xfrm>
        </p:spPr>
      </p:pic>
    </p:spTree>
    <p:extLst>
      <p:ext uri="{BB962C8B-B14F-4D97-AF65-F5344CB8AC3E}">
        <p14:creationId xmlns:p14="http://schemas.microsoft.com/office/powerpoint/2010/main" val="12448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a:t>Alex, the robot archivist</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 Turtle ...)</a:t>
            </a:r>
          </a:p>
          <a:p>
            <a:endParaRPr lang="en-US" sz="4000" dirty="0"/>
          </a:p>
          <a:p>
            <a:r>
              <a:rPr lang="en-US" sz="4000" dirty="0"/>
              <a:t>It can </a:t>
            </a:r>
            <a:r>
              <a:rPr lang="en-US" sz="4000" dirty="0">
                <a:solidFill>
                  <a:srgbClr val="FF0000"/>
                </a:solidFill>
              </a:rPr>
              <a:t>write a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9</a:t>
            </a:fld>
            <a:endParaRPr lang="fr-FR"/>
          </a:p>
        </p:txBody>
      </p:sp>
      <p:pic>
        <p:nvPicPr>
          <p:cNvPr id="8" name="Image 7">
            <a:extLst>
              <a:ext uri="{FF2B5EF4-FFF2-40B4-BE49-F238E27FC236}">
                <a16:creationId xmlns:a16="http://schemas.microsoft.com/office/drawing/2014/main"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10295</TotalTime>
  <Words>536</Words>
  <Application>Microsoft Office PowerPoint</Application>
  <PresentationFormat>Grand écran</PresentationFormat>
  <Paragraphs>45</Paragraphs>
  <Slides>13</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Arial</vt:lpstr>
      <vt:lpstr>Calibri</vt:lpstr>
      <vt:lpstr>Rockwell</vt:lpstr>
      <vt:lpstr>Rockwell Condensed</vt:lpstr>
      <vt:lpstr>Wingdings</vt:lpstr>
      <vt:lpstr>Type de bois</vt:lpstr>
      <vt:lpstr>CLOSE-READING  of LINKED DATA</vt:lpstr>
      <vt:lpstr>Henry CARTON DE WIARt</vt:lpstr>
      <vt:lpstr>Présentation PowerPoint</vt:lpstr>
      <vt:lpstr>CONTinuum</vt:lpstr>
      <vt:lpstr>Image: https://www.pinterest.co.uk/pin/365636063482240503/</vt:lpstr>
      <vt:lpstr>LIMITS</vt:lpstr>
      <vt:lpstr>What IF…</vt:lpstr>
      <vt:lpstr>Robots can write short papers based on data</vt:lpstr>
      <vt:lpstr>Alex, the robot archivist</vt:lpstr>
      <vt:lpstr>A robot walk in the Linked open data cloud</vt:lpstr>
      <vt:lpstr>A robot walk in the LOD cloud</vt:lpstr>
      <vt:lpstr>broad categories of RDF properties</vt:lpstr>
      <vt:lpstr>A “portrait-robot” based on Wikidata and Dbpedia EN-FR-NL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Ettore Rizza</cp:lastModifiedBy>
  <cp:revision>254</cp:revision>
  <dcterms:created xsi:type="dcterms:W3CDTF">2017-10-01T14:20:22Z</dcterms:created>
  <dcterms:modified xsi:type="dcterms:W3CDTF">2018-05-13T11:04:52Z</dcterms:modified>
</cp:coreProperties>
</file>